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4" r:id="rId4"/>
    <p:sldId id="267" r:id="rId5"/>
    <p:sldId id="276" r:id="rId6"/>
    <p:sldId id="268" r:id="rId7"/>
    <p:sldId id="269" r:id="rId8"/>
    <p:sldId id="270" r:id="rId9"/>
    <p:sldId id="265" r:id="rId10"/>
    <p:sldId id="263" r:id="rId11"/>
    <p:sldId id="260" r:id="rId12"/>
    <p:sldId id="261" r:id="rId13"/>
    <p:sldId id="272" r:id="rId14"/>
    <p:sldId id="262" r:id="rId15"/>
    <p:sldId id="273" r:id="rId16"/>
    <p:sldId id="274" r:id="rId17"/>
    <p:sldId id="275" r:id="rId18"/>
    <p:sldId id="27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16DC-7B81-4383-9648-A16E34825F1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076B-49AF-4DF6-AC31-69C22E70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16DC-7B81-4383-9648-A16E34825F1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076B-49AF-4DF6-AC31-69C22E70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44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16DC-7B81-4383-9648-A16E34825F1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076B-49AF-4DF6-AC31-69C22E70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7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16DC-7B81-4383-9648-A16E34825F1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076B-49AF-4DF6-AC31-69C22E70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00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16DC-7B81-4383-9648-A16E34825F1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076B-49AF-4DF6-AC31-69C22E70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0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16DC-7B81-4383-9648-A16E34825F1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076B-49AF-4DF6-AC31-69C22E70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34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16DC-7B81-4383-9648-A16E34825F1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076B-49AF-4DF6-AC31-69C22E70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7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16DC-7B81-4383-9648-A16E34825F1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076B-49AF-4DF6-AC31-69C22E70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1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16DC-7B81-4383-9648-A16E34825F1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076B-49AF-4DF6-AC31-69C22E70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96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16DC-7B81-4383-9648-A16E34825F1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076B-49AF-4DF6-AC31-69C22E70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0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16DC-7B81-4383-9648-A16E34825F1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076B-49AF-4DF6-AC31-69C22E70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5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016DC-7B81-4383-9648-A16E34825F1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1076B-49AF-4DF6-AC31-69C22E70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4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5418" y="1842655"/>
            <a:ext cx="69826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ИНТЕРАКТИВНАЯ ИГРА</a:t>
            </a:r>
            <a:br>
              <a:rPr lang="ru-RU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b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4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«В гостях у гласных      </a:t>
            </a:r>
          </a:p>
          <a:p>
            <a:pPr algn="ctr"/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звуков !»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76800" y="4738255"/>
            <a:ext cx="6109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990099"/>
                </a:solidFill>
              </a:rPr>
              <a:t>Авторы:</a:t>
            </a:r>
            <a:r>
              <a:rPr lang="ru-RU" b="1" dirty="0" smtClean="0">
                <a:solidFill>
                  <a:srgbClr val="FF33CC"/>
                </a:solidFill>
              </a:rPr>
              <a:t> 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Бикчентаева А.Ф. 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Нуреева Г.Г.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 Невская И.Г.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884951" y="1738370"/>
            <a:ext cx="3513376" cy="1628285"/>
          </a:xfrm>
          <a:prstGeom prst="wedgeRoundRectCallout">
            <a:avLst>
              <a:gd name="adj1" fmla="val -45010"/>
              <a:gd name="adj2" fmla="val 77082"/>
              <a:gd name="adj3" fmla="val 16667"/>
            </a:avLst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87091" y="1952347"/>
            <a:ext cx="31726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Выберите картинки, в названии которых звук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[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]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находится 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конце слова.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 descr="https://im0-tub-ru.yandex.net/i?id=f74e291fcf931ef26d4987473fc2a0b7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218" y="2119745"/>
            <a:ext cx="1834111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tatic.wixstatic.com/media/ba14d2_9a737531fa98493eb8c00a689b571310~mv2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8" t="50855" r="51435" b="28775"/>
          <a:stretch/>
        </p:blipFill>
        <p:spPr bwMode="auto">
          <a:xfrm>
            <a:off x="6426560" y="3580632"/>
            <a:ext cx="2191616" cy="1745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ds05.infourok.ru/uploads/ex/0b19/0011aad0-799966f7/img6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77084" r="60833" b="3333"/>
          <a:stretch/>
        </p:blipFill>
        <p:spPr bwMode="auto">
          <a:xfrm>
            <a:off x="4276615" y="4332865"/>
            <a:ext cx="1959119" cy="15443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09" y="4373869"/>
            <a:ext cx="1647758" cy="165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3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884951" y="1738370"/>
            <a:ext cx="3513376" cy="1628285"/>
          </a:xfrm>
          <a:prstGeom prst="wedgeRoundRectCallout">
            <a:avLst>
              <a:gd name="adj1" fmla="val -46982"/>
              <a:gd name="adj2" fmla="val 76231"/>
              <a:gd name="adj3" fmla="val 16667"/>
            </a:avLst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45527" y="1856509"/>
            <a:ext cx="31865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Выберите картинки, в названии которых звук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[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У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]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находится 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начале слова.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 descr="https://prikolist.club/wp-content/uploads/2019/11/kartinki_so_zvukom_a_v_nachale_slova_27_18123451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1" t="55394" r="1987" b="5394"/>
          <a:stretch/>
        </p:blipFill>
        <p:spPr bwMode="auto">
          <a:xfrm>
            <a:off x="8376322" y="1898505"/>
            <a:ext cx="1828800" cy="1800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prikolist.club/wp-content/uploads/2019/11/kartinki_so_zvukom_a_v_nachale_slova_27_18123451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9" t="4357" r="2539" b="55809"/>
          <a:stretch/>
        </p:blipFill>
        <p:spPr bwMode="auto">
          <a:xfrm>
            <a:off x="8742217" y="4105273"/>
            <a:ext cx="2162175" cy="182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ds05.infourok.ru/uploads/ex/0b19/0011aad0-799966f7/img6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1" t="77639" r="42188" b="3611"/>
          <a:stretch/>
        </p:blipFill>
        <p:spPr bwMode="auto">
          <a:xfrm>
            <a:off x="4448175" y="4336473"/>
            <a:ext cx="2008043" cy="1583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i.mycdn.me/i?r=AzEPZsRbOZEKgBhR0XGMT1RkZgslx2w-y_MiGKwM89O0baaKTM5SRkZCeTgDn6uOyic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37639" r="81458" b="37222"/>
          <a:stretch/>
        </p:blipFill>
        <p:spPr bwMode="auto">
          <a:xfrm>
            <a:off x="6747164" y="3484794"/>
            <a:ext cx="1524698" cy="1627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853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2" y="0"/>
            <a:ext cx="12192000" cy="6857999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884951" y="1738370"/>
            <a:ext cx="3513376" cy="1628285"/>
          </a:xfrm>
          <a:prstGeom prst="wedgeRoundRectCallout">
            <a:avLst>
              <a:gd name="adj1" fmla="val -45799"/>
              <a:gd name="adj2" fmla="val 83889"/>
              <a:gd name="adj3" fmla="val 16667"/>
            </a:avLst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99875" y="1952348"/>
            <a:ext cx="32321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Выберите картинки, в названии которых звук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[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]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находится 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середине слова.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 descr="https://logoped-online.by/wp-content/uploads/2020/02/didakticheskaya-igra-Naidi-zvuki-R-L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4" t="10627" r="42348" b="69408"/>
          <a:stretch/>
        </p:blipFill>
        <p:spPr bwMode="auto">
          <a:xfrm>
            <a:off x="7897091" y="1971577"/>
            <a:ext cx="2228041" cy="16583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logoped-online.by/wp-content/uploads/2020/02/didakticheskaya-igra-Naidi-zvuki-R-L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4" t="10466" r="25043" b="69879"/>
          <a:stretch/>
        </p:blipFill>
        <p:spPr bwMode="auto">
          <a:xfrm>
            <a:off x="6470072" y="3573608"/>
            <a:ext cx="1856509" cy="151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ds05.infourok.ru/uploads/ex/0b19/0011aad0-799966f7/img6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56667" r="80000" b="24861"/>
          <a:stretch/>
        </p:blipFill>
        <p:spPr bwMode="auto">
          <a:xfrm>
            <a:off x="4320858" y="4537266"/>
            <a:ext cx="1776902" cy="13819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logoped-online.by/wp-content/uploads/2020/02/didakticheskaya-igra-Naidi-zvuki-R-L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t="10305" r="79512" b="69569"/>
          <a:stretch/>
        </p:blipFill>
        <p:spPr bwMode="auto">
          <a:xfrm>
            <a:off x="9086043" y="4045527"/>
            <a:ext cx="1575722" cy="1737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155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884951" y="1738370"/>
            <a:ext cx="3513376" cy="1628285"/>
          </a:xfrm>
          <a:prstGeom prst="wedgeRoundRectCallout">
            <a:avLst>
              <a:gd name="adj1" fmla="val -45011"/>
              <a:gd name="adj2" fmla="val 76231"/>
              <a:gd name="adj3" fmla="val 16667"/>
            </a:avLst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45528" y="1967346"/>
            <a:ext cx="31865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Выберите картинки, в названии которых звук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[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]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находится 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конце слова.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 descr="https://img2.freepng.ru/20180525/ryv/kisspng-hippety-hopper-kangaroo-clip-art-5b07af9c341c62.753687861527230364213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2"/>
          <a:stretch/>
        </p:blipFill>
        <p:spPr bwMode="auto">
          <a:xfrm>
            <a:off x="9196201" y="3903951"/>
            <a:ext cx="1713799" cy="2092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logoped-online.by/wp-content/uploads/2020/02/didakticheskaya-igra-Naidi-zvuki-J-Z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t="52538" r="61000" b="30386"/>
          <a:stretch/>
        </p:blipFill>
        <p:spPr bwMode="auto">
          <a:xfrm>
            <a:off x="8229600" y="2008909"/>
            <a:ext cx="1823501" cy="152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i.mycdn.me/i?r=AzEPZsRbOZEKgBhR0XGMT1RkZgslx2w-y_MiGKwM89O0baaKTM5SRkZCeTgDn6uOyic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t="4862" r="80937" b="68332"/>
          <a:stretch/>
        </p:blipFill>
        <p:spPr bwMode="auto">
          <a:xfrm>
            <a:off x="6777037" y="3903952"/>
            <a:ext cx="1715799" cy="2092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mishka-knizhka.ru/wp-content/uploads/2019/08/avtomatizatsiya-zvukov4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7" t="1073" r="29336" b="75985"/>
          <a:stretch/>
        </p:blipFill>
        <p:spPr bwMode="auto">
          <a:xfrm>
            <a:off x="4410074" y="3903951"/>
            <a:ext cx="1796762" cy="2092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193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884951" y="1738370"/>
            <a:ext cx="3513376" cy="1628285"/>
          </a:xfrm>
          <a:prstGeom prst="wedgeRoundRectCallout">
            <a:avLst>
              <a:gd name="adj1" fmla="val -45010"/>
              <a:gd name="adj2" fmla="val 79634"/>
              <a:gd name="adj3" fmla="val 16667"/>
            </a:avLst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20657" y="1952347"/>
            <a:ext cx="3241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Выберите картинки, в названии которых звук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[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</a:t>
            </a:r>
            <a:r>
              <a:rPr lang="ru-RU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]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находится 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начале слова.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 descr="https://prikolist.club/wp-content/uploads/2019/11/kartinki_so_zvukom_a_v_nachale_slova_27_18123451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0" t="55809" r="24835" b="4564"/>
          <a:stretch/>
        </p:blipFill>
        <p:spPr bwMode="auto">
          <a:xfrm>
            <a:off x="4405745" y="4073236"/>
            <a:ext cx="1842655" cy="17271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umitoy.ru/upload/iblock/ba1/ba19f10c21ebd2dad04330abd516fdc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13" y="3580632"/>
            <a:ext cx="1953059" cy="1753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mishka-knizhka.ru/wp-content/uploads/2019/08/avtomatizatsiya-zvukov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2" t="941" r="5867" b="75848"/>
          <a:stretch/>
        </p:blipFill>
        <p:spPr bwMode="auto">
          <a:xfrm>
            <a:off x="9267929" y="3879273"/>
            <a:ext cx="1649453" cy="1998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i.pinimg.com/736x/44/a3/af/44a3afa445f3e351c9cf1eba824bf585--aba-bingo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9" t="29658" r="37922" b="52718"/>
          <a:stretch/>
        </p:blipFill>
        <p:spPr bwMode="auto">
          <a:xfrm>
            <a:off x="8901714" y="1890575"/>
            <a:ext cx="1786898" cy="16900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156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884951" y="1738370"/>
            <a:ext cx="3513376" cy="1628285"/>
          </a:xfrm>
          <a:prstGeom prst="wedgeRoundRectCallout">
            <a:avLst>
              <a:gd name="adj1" fmla="val -44222"/>
              <a:gd name="adj2" fmla="val 80485"/>
              <a:gd name="adj3" fmla="val 16667"/>
            </a:avLst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20657" y="1952347"/>
            <a:ext cx="3280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Выберите картинки, в названии которых звук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[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</a:t>
            </a:r>
            <a:r>
              <a:rPr lang="ru-RU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]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находится 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середине слова.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 descr="https://mishka-knizhka.ru/wp-content/uploads/2019/08/avtomatizatsiya-zvukov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1" t="25759" r="7653" b="50090"/>
          <a:stretch/>
        </p:blipFill>
        <p:spPr bwMode="auto">
          <a:xfrm>
            <a:off x="9282545" y="3920836"/>
            <a:ext cx="1510146" cy="19301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i.pinimg.com/736x/5a/df/b1/5adfb13e71c21feb08198aaed10da135--bingo-vocabulary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26562" r="68437" b="55209"/>
          <a:stretch/>
        </p:blipFill>
        <p:spPr bwMode="auto">
          <a:xfrm>
            <a:off x="8686800" y="1956955"/>
            <a:ext cx="1898073" cy="17837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i.pinimg.com/736x/44/a3/af/44a3afa445f3e351c9cf1eba824bf585--aba-bingo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t="74922" r="67902" b="7959"/>
          <a:stretch/>
        </p:blipFill>
        <p:spPr bwMode="auto">
          <a:xfrm>
            <a:off x="4435112" y="4281054"/>
            <a:ext cx="1688597" cy="16704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i.pinimg.com/736x/44/a3/af/44a3afa445f3e351c9cf1eba824bf585--aba-bingo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9" t="7450" r="6883" b="74353"/>
          <a:stretch/>
        </p:blipFill>
        <p:spPr bwMode="auto">
          <a:xfrm>
            <a:off x="6608619" y="3552922"/>
            <a:ext cx="1870363" cy="1731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858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882111" y="1738366"/>
            <a:ext cx="3513376" cy="1628285"/>
          </a:xfrm>
          <a:prstGeom prst="wedgeRoundRectCallout">
            <a:avLst>
              <a:gd name="adj1" fmla="val -46982"/>
              <a:gd name="adj2" fmla="val 83889"/>
              <a:gd name="adj3" fmla="val 16667"/>
            </a:avLst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73235" y="1952345"/>
            <a:ext cx="31311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Выберите картинки, в названии которых звук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[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И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]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находится 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конце слова.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 descr="https://www.wpclipart.com/dl.php?img=/clothes/pants/jean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960" y="3567131"/>
            <a:ext cx="1476808" cy="204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2.bp.blogspot.com/-BVxKj8kfA1s/Vbpz6SRY70I/AAAAAAAACJU/reFMGwBpviA/s1600/aA2FEsG21Ck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" t="26051" r="67947" b="50969"/>
          <a:stretch/>
        </p:blipFill>
        <p:spPr bwMode="auto">
          <a:xfrm>
            <a:off x="8841989" y="1842655"/>
            <a:ext cx="1937032" cy="2005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storage.fabulae.ru/images/gifts/gift_9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67" y="4170574"/>
            <a:ext cx="1685551" cy="186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tatic-ru.insales.ru/images/products/1/304/163488048/%D0%81510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0" t="12097" r="39874" b="60603"/>
          <a:stretch/>
        </p:blipFill>
        <p:spPr bwMode="auto">
          <a:xfrm>
            <a:off x="8851623" y="4208497"/>
            <a:ext cx="1927398" cy="1685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39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544290" y="1925783"/>
            <a:ext cx="5888183" cy="2660072"/>
          </a:xfrm>
          <a:prstGeom prst="wedgeRoundRectCallout">
            <a:avLst>
              <a:gd name="adj1" fmla="val -51107"/>
              <a:gd name="adj2" fmla="val 65284"/>
              <a:gd name="adj3" fmla="val 16667"/>
            </a:avLst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20145" y="2189018"/>
            <a:ext cx="45165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Ты </a:t>
            </a:r>
            <a:r>
              <a:rPr lang="ru-RU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прекрасно справился!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Так держать!</a:t>
            </a:r>
          </a:p>
        </p:txBody>
      </p:sp>
    </p:spTree>
    <p:extLst>
      <p:ext uri="{BB962C8B-B14F-4D97-AF65-F5344CB8AC3E}">
        <p14:creationId xmlns:p14="http://schemas.microsoft.com/office/powerpoint/2010/main" val="10533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211783" y="1960140"/>
            <a:ext cx="6450540" cy="2064327"/>
          </a:xfrm>
          <a:prstGeom prst="wedgeRoundRectCallout">
            <a:avLst>
              <a:gd name="adj1" fmla="val -48029"/>
              <a:gd name="adj2" fmla="val 80569"/>
              <a:gd name="adj3" fmla="val 16667"/>
            </a:avLst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11783" y="2530639"/>
            <a:ext cx="6137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КОНЕЦ </a:t>
            </a:r>
            <a:r>
              <a:rPr lang="ru-RU" sz="5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ИГРЫ</a:t>
            </a:r>
          </a:p>
        </p:txBody>
      </p:sp>
    </p:spTree>
    <p:extLst>
      <p:ext uri="{BB962C8B-B14F-4D97-AF65-F5344CB8AC3E}">
        <p14:creationId xmlns:p14="http://schemas.microsoft.com/office/powerpoint/2010/main" val="37863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64726" y="1856509"/>
            <a:ext cx="4142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564" y="1856509"/>
            <a:ext cx="7245927" cy="4777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600" b="1" u="sng" dirty="0">
                <a:solidFill>
                  <a:srgbClr val="0070C0"/>
                </a:solidFill>
                <a:latin typeface="Bookman Old Style" pitchFamily="18" charset="0"/>
              </a:rPr>
              <a:t>Цель:</a:t>
            </a:r>
            <a:r>
              <a:rPr lang="ru-RU" sz="3600" dirty="0">
                <a:solidFill>
                  <a:srgbClr val="0070C0"/>
                </a:solidFill>
                <a:latin typeface="Bookman Old Style" pitchFamily="18" charset="0"/>
              </a:rPr>
              <a:t> </a:t>
            </a:r>
            <a:endParaRPr lang="ru-RU" sz="3600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  <a:latin typeface="Bookman Old Style" pitchFamily="18" charset="0"/>
              </a:rPr>
              <a:t>Развитие </a:t>
            </a:r>
            <a:r>
              <a:rPr lang="ru-RU" sz="2800" dirty="0">
                <a:solidFill>
                  <a:prstClr val="black"/>
                </a:solidFill>
                <a:latin typeface="Bookman Old Style" pitchFamily="18" charset="0"/>
              </a:rPr>
              <a:t>фонематического слуха, навыков звукового анализа слов.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200" b="1" u="sng" dirty="0" smtClean="0">
                <a:solidFill>
                  <a:srgbClr val="0070C0"/>
                </a:solidFill>
                <a:latin typeface="Bookman Old Style" pitchFamily="18" charset="0"/>
              </a:rPr>
              <a:t>Задачи</a:t>
            </a:r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: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  <a:latin typeface="Bookman Old Style" pitchFamily="18" charset="0"/>
              </a:rPr>
              <a:t>- Формировать умение </a:t>
            </a:r>
            <a:r>
              <a:rPr lang="ru-RU" sz="2800" dirty="0">
                <a:solidFill>
                  <a:prstClr val="black"/>
                </a:solidFill>
                <a:latin typeface="Bookman Old Style" pitchFamily="18" charset="0"/>
              </a:rPr>
              <a:t>определять место звука в слове (начало, середина, конец</a:t>
            </a:r>
            <a:r>
              <a:rPr lang="ru-RU" sz="2800" dirty="0" smtClean="0">
                <a:solidFill>
                  <a:prstClr val="black"/>
                </a:solidFill>
                <a:latin typeface="Bookman Old Style" pitchFamily="18" charset="0"/>
              </a:rPr>
              <a:t>);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  <a:latin typeface="Bookman Old Style" pitchFamily="18" charset="0"/>
              </a:rPr>
              <a:t>- Находить </a:t>
            </a:r>
            <a:r>
              <a:rPr lang="ru-RU" sz="2800" dirty="0">
                <a:solidFill>
                  <a:prstClr val="black"/>
                </a:solidFill>
                <a:latin typeface="Bookman Old Style" pitchFamily="18" charset="0"/>
              </a:rPr>
              <a:t>слова с заданными </a:t>
            </a:r>
            <a:r>
              <a:rPr lang="ru-RU" sz="2800" dirty="0" smtClean="0">
                <a:solidFill>
                  <a:prstClr val="black"/>
                </a:solidFill>
                <a:latin typeface="Bookman Old Style" pitchFamily="18" charset="0"/>
              </a:rPr>
              <a:t>звуками</a:t>
            </a:r>
            <a:r>
              <a:rPr lang="ru-RU" sz="2800" dirty="0">
                <a:solidFill>
                  <a:prstClr val="black"/>
                </a:solidFill>
                <a:latin typeface="Bookman Old Style" pitchFamily="18" charset="0"/>
              </a:rPr>
              <a:t>.</a:t>
            </a:r>
            <a:endParaRPr lang="ru-RU" sz="28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16582" y="1759527"/>
            <a:ext cx="5763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Правила </a:t>
            </a:r>
            <a:r>
              <a:rPr lang="ru-RU" sz="3600" b="1" dirty="0">
                <a:solidFill>
                  <a:srgbClr val="C00000"/>
                </a:solidFill>
                <a:latin typeface="Bookman Old Style" pitchFamily="18" charset="0"/>
              </a:rPr>
              <a:t>игры: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564" y="2286000"/>
            <a:ext cx="7315200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228600" lvl="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Выбери </a:t>
            </a:r>
            <a:r>
              <a:rPr lang="ru-RU" sz="2000" dirty="0">
                <a:solidFill>
                  <a:prstClr val="black"/>
                </a:solidFill>
                <a:latin typeface="Bookman Old Style" pitchFamily="18" charset="0"/>
              </a:rPr>
              <a:t>правильную картинку,   объясни свой выбор,</a:t>
            </a:r>
            <a:r>
              <a:rPr lang="ru-RU" sz="2000" i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Bookman Old Style" pitchFamily="18" charset="0"/>
              </a:rPr>
              <a:t>нажми на него курсором;</a:t>
            </a:r>
          </a:p>
          <a:p>
            <a:pPr marL="228600" lvl="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Bookman Old Style" pitchFamily="18" charset="0"/>
              </a:rPr>
              <a:t> Если ответ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будет правильным  </a:t>
            </a:r>
            <a:r>
              <a:rPr lang="ru-RU" sz="2000" dirty="0">
                <a:solidFill>
                  <a:prstClr val="black"/>
                </a:solidFill>
                <a:latin typeface="Bookman Old Style" pitchFamily="18" charset="0"/>
              </a:rPr>
              <a:t>– услышите аплодисменты и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увидите </a:t>
            </a:r>
            <a:r>
              <a:rPr lang="ru-RU" sz="2000" dirty="0">
                <a:solidFill>
                  <a:prstClr val="black"/>
                </a:solidFill>
                <a:latin typeface="Bookman Old Style" pitchFamily="18" charset="0"/>
              </a:rPr>
              <a:t>что картинка увеличится,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при неправильном  </a:t>
            </a:r>
            <a:r>
              <a:rPr lang="ru-RU" sz="2000" dirty="0">
                <a:solidFill>
                  <a:prstClr val="black"/>
                </a:solidFill>
                <a:latin typeface="Bookman Old Style" pitchFamily="18" charset="0"/>
              </a:rPr>
              <a:t>ответ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–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картинка вращается.</a:t>
            </a:r>
            <a:endParaRPr lang="ru-RU" sz="2000" dirty="0">
              <a:solidFill>
                <a:prstClr val="black"/>
              </a:solidFill>
              <a:latin typeface="Bookman Old Style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Bookman Old Style" pitchFamily="18" charset="0"/>
              </a:rPr>
              <a:t>Возраст</a:t>
            </a: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: </a:t>
            </a:r>
            <a:r>
              <a:rPr lang="ru-RU" sz="2000" b="1" dirty="0">
                <a:solidFill>
                  <a:srgbClr val="FF0000"/>
                </a:solidFill>
                <a:latin typeface="Bookman Old Style" pitchFamily="18" charset="0"/>
              </a:rPr>
              <a:t>5-7 лет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Форма работы:  </a:t>
            </a:r>
            <a:r>
              <a:rPr lang="ru-RU" sz="2000" dirty="0">
                <a:latin typeface="Bookman Old Style" pitchFamily="18" charset="0"/>
              </a:rPr>
              <a:t>индивидуальная и в парах.</a:t>
            </a:r>
          </a:p>
        </p:txBody>
      </p:sp>
    </p:spTree>
    <p:extLst>
      <p:ext uri="{BB962C8B-B14F-4D97-AF65-F5344CB8AC3E}">
        <p14:creationId xmlns:p14="http://schemas.microsoft.com/office/powerpoint/2010/main" val="37613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" y="0"/>
            <a:ext cx="12192000" cy="6857999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884951" y="1738370"/>
            <a:ext cx="3513376" cy="1628285"/>
          </a:xfrm>
          <a:prstGeom prst="wedgeRoundRectCallout">
            <a:avLst>
              <a:gd name="adj1" fmla="val -46194"/>
              <a:gd name="adj2" fmla="val 74529"/>
              <a:gd name="adj3" fmla="val 16667"/>
            </a:avLst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28655" y="2119745"/>
            <a:ext cx="3020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Выберите гласные  звуки.</a:t>
            </a:r>
            <a:endParaRPr 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 descr="https://ds03.infourok.ru/uploads/ex/0106/00007635-f04a8c94/img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 t="21528" r="20730" b="66528"/>
          <a:stretch/>
        </p:blipFill>
        <p:spPr bwMode="auto">
          <a:xfrm>
            <a:off x="8000241" y="2018246"/>
            <a:ext cx="1157614" cy="932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ds03.infourok.ru/uploads/ex/0106/00007635-f04a8c94/img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33889" r="55000" b="54722"/>
          <a:stretch/>
        </p:blipFill>
        <p:spPr bwMode="auto">
          <a:xfrm>
            <a:off x="8728364" y="3632116"/>
            <a:ext cx="1260763" cy="970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ds03.infourok.ru/uploads/ex/0106/00007635-f04a8c94/img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3" t="34281" r="32396" b="54583"/>
          <a:stretch/>
        </p:blipFill>
        <p:spPr bwMode="auto">
          <a:xfrm>
            <a:off x="4504569" y="3823855"/>
            <a:ext cx="1107604" cy="1043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ds03.infourok.ru/uploads/ex/0106/00007635-f04a8c94/img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5" t="46806" r="44062" b="41944"/>
          <a:stretch/>
        </p:blipFill>
        <p:spPr bwMode="auto">
          <a:xfrm>
            <a:off x="9836725" y="2119745"/>
            <a:ext cx="1213585" cy="8309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ds03.infourok.ru/uploads/ex/0106/00007635-f04a8c94/img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46806" r="20938" b="41527"/>
          <a:stretch/>
        </p:blipFill>
        <p:spPr bwMode="auto">
          <a:xfrm>
            <a:off x="7592291" y="4867765"/>
            <a:ext cx="1150359" cy="1061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ds03.infourok.ru/uploads/ex/0106/00007635-f04a8c94/img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6" t="8889" r="66354" b="78611"/>
          <a:stretch/>
        </p:blipFill>
        <p:spPr bwMode="auto">
          <a:xfrm>
            <a:off x="6664036" y="3683448"/>
            <a:ext cx="1245068" cy="10515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ds03.infourok.ru/uploads/ex/0106/00007635-f04a8c94/img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9" t="47181" r="66563" b="41251"/>
          <a:stretch/>
        </p:blipFill>
        <p:spPr bwMode="auto">
          <a:xfrm>
            <a:off x="9836724" y="4957763"/>
            <a:ext cx="1080657" cy="9719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ds03.infourok.ru/uploads/ex/0106/00007635-f04a8c94/img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58611" r="66458" b="29028"/>
          <a:stretch/>
        </p:blipFill>
        <p:spPr bwMode="auto">
          <a:xfrm>
            <a:off x="5612172" y="4867765"/>
            <a:ext cx="1093428" cy="1061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73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884950" y="1738370"/>
            <a:ext cx="4344649" cy="1628285"/>
          </a:xfrm>
          <a:prstGeom prst="wedgeRoundRectCallout">
            <a:avLst>
              <a:gd name="adj1" fmla="val -43998"/>
              <a:gd name="adj2" fmla="val 82187"/>
              <a:gd name="adj3" fmla="val 16667"/>
            </a:avLst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36473" y="1952346"/>
            <a:ext cx="35190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Выберите картинки, в  которых звук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[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А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]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находится в начале слова.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Рисунок 9" descr="https://prikolist.club/wp-content/uploads/2019/11/kartinki_so_zvukom_a_v_nachale_slova_27_18123451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3112" r="74393" b="54149"/>
          <a:stretch/>
        </p:blipFill>
        <p:spPr bwMode="auto">
          <a:xfrm>
            <a:off x="6539464" y="3580632"/>
            <a:ext cx="1981200" cy="1962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prikolist.club/wp-content/uploads/2019/11/kartinki_so_zvukom_a_v_nachale_slova_27_18123451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3" t="4150" r="49558" b="53734"/>
          <a:stretch/>
        </p:blipFill>
        <p:spPr bwMode="auto">
          <a:xfrm>
            <a:off x="8562073" y="1946187"/>
            <a:ext cx="2000250" cy="1933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static.wixstatic.com/media/ba14d2_8e0cdc8e4330407081072b199f0d53f0~mv2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72395" r="77143" b="7746"/>
          <a:stretch/>
        </p:blipFill>
        <p:spPr bwMode="auto">
          <a:xfrm>
            <a:off x="4390364" y="4433512"/>
            <a:ext cx="1743075" cy="1343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prikolist.club/wp-content/uploads/2019/11/kartinki_so_zvukom_a_v_nachale_slova_27_18123451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3" t="57469" r="49558" b="1867"/>
          <a:stretch/>
        </p:blipFill>
        <p:spPr bwMode="auto">
          <a:xfrm>
            <a:off x="8926690" y="4171574"/>
            <a:ext cx="1990725" cy="1866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014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889037" y="1759151"/>
            <a:ext cx="4058571" cy="1669848"/>
          </a:xfrm>
          <a:prstGeom prst="wedgeRoundRectCallout">
            <a:avLst>
              <a:gd name="adj1" fmla="val -48569"/>
              <a:gd name="adj2" fmla="val 83656"/>
              <a:gd name="adj3" fmla="val 16667"/>
            </a:avLst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59381" y="1939636"/>
            <a:ext cx="36437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Выберите  картинки, в названии которых звук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[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А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]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находится 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середине слова.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Рисунок 8" descr="https://static.wixstatic.com/media/ba14d2_8e0cdc8e4330407081072b199f0d53f0~mv2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7746" r="76719" b="73099"/>
          <a:stretch/>
        </p:blipFill>
        <p:spPr bwMode="auto">
          <a:xfrm>
            <a:off x="8976014" y="4132492"/>
            <a:ext cx="1818640" cy="1689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prikolist.club/wp-content/uploads/2019/11/kartinki_so_zvukom_a_v_nachale_slova_27_18123451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9" t="5186" r="24945" b="55395"/>
          <a:stretch/>
        </p:blipFill>
        <p:spPr bwMode="auto">
          <a:xfrm>
            <a:off x="6537761" y="3672591"/>
            <a:ext cx="1924050" cy="1809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logoped-online.by/wp-content/uploads/2020/02/didakticheskaya-igra-Naidi-zvuki-J-Z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6" t="32797" r="59778" b="48553"/>
          <a:stretch/>
        </p:blipFill>
        <p:spPr bwMode="auto">
          <a:xfrm>
            <a:off x="4289547" y="4132492"/>
            <a:ext cx="1734011" cy="1809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static.wixstatic.com/media/ba14d2_8e0cdc8e4330407081072b199f0d53f0~mv2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5" t="7464" r="26879" b="72959"/>
          <a:stretch/>
        </p:blipFill>
        <p:spPr bwMode="auto">
          <a:xfrm>
            <a:off x="8312728" y="1939636"/>
            <a:ext cx="2363066" cy="14893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22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884951" y="1738370"/>
            <a:ext cx="3970576" cy="1628285"/>
          </a:xfrm>
          <a:prstGeom prst="wedgeRoundRectCallout">
            <a:avLst>
              <a:gd name="adj1" fmla="val -45799"/>
              <a:gd name="adj2" fmla="val 79634"/>
              <a:gd name="adj3" fmla="val 16667"/>
            </a:avLst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73235" y="1925782"/>
            <a:ext cx="35190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Выберите картинки, в названии которых звук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[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А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]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находится 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конце слова.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Рисунок 8" descr="https://static.wixstatic.com/media/ba14d2_8e0cdc8e4330407081072b199f0d53f0~mv2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4" t="29296" r="51852" b="50564"/>
          <a:stretch/>
        </p:blipFill>
        <p:spPr bwMode="auto">
          <a:xfrm>
            <a:off x="6343001" y="3765866"/>
            <a:ext cx="1865168" cy="17595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logoped-online.by/wp-content/uploads/2020/02/didakticheskaya-igra-Naidi-zvuki-J-Z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3344" r="78333" b="68649"/>
          <a:stretch/>
        </p:blipFill>
        <p:spPr bwMode="auto">
          <a:xfrm>
            <a:off x="4209401" y="4532110"/>
            <a:ext cx="1592839" cy="1343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logoped-online.by/wp-content/uploads/2020/02/didakticheskaya-igra-Naidi-zvuki-J-Z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9" t="33119" r="4667" b="49357"/>
          <a:stretch/>
        </p:blipFill>
        <p:spPr bwMode="auto">
          <a:xfrm>
            <a:off x="9083603" y="4634344"/>
            <a:ext cx="1856076" cy="1304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://i.mycdn.me/i?r=AzEPZsRbOZEKgBhR0XGMT1RkZgslx2w-y_MiGKwM89O0baaKTM5SRkZCeTgDn6uOyic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0" t="5416" r="1667" b="68473"/>
          <a:stretch/>
        </p:blipFill>
        <p:spPr bwMode="auto">
          <a:xfrm>
            <a:off x="8396288" y="1959550"/>
            <a:ext cx="1828367" cy="18954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18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884951" y="1738370"/>
            <a:ext cx="3513376" cy="1628285"/>
          </a:xfrm>
          <a:prstGeom prst="wedgeRoundRectCallout">
            <a:avLst>
              <a:gd name="adj1" fmla="val -46194"/>
              <a:gd name="adj2" fmla="val 77082"/>
              <a:gd name="adj3" fmla="val 16667"/>
            </a:avLst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17818" y="1952347"/>
            <a:ext cx="32558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Выберите картинки, в названии которых звук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[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]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находится 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начале слова.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 descr="https://ds05.infourok.ru/uploads/ex/04b4/0013dad3-a721b46a/6/hello_html_763893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36" y="1952347"/>
            <a:ext cx="2590800" cy="16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utoy.ru/pictures/42/6c/%D0%BD183235_0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5" y="4202471"/>
            <a:ext cx="1890914" cy="1741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logoped-online.by/wp-content/uploads/2020/02/didakticheskaya-igra-Naidi-zvuki-J-Z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1" t="52251" r="43666" b="29100"/>
          <a:stretch/>
        </p:blipFill>
        <p:spPr bwMode="auto">
          <a:xfrm>
            <a:off x="8825346" y="4202471"/>
            <a:ext cx="1866364" cy="14292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logoped-online.by/wp-content/uploads/2020/02/didakticheskaya-igra-Naidi-zvuki-J-Z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t="12700" r="59667" b="67846"/>
          <a:stretch/>
        </p:blipFill>
        <p:spPr bwMode="auto">
          <a:xfrm>
            <a:off x="6324369" y="3580632"/>
            <a:ext cx="1812145" cy="1662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585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884951" y="1738370"/>
            <a:ext cx="3513376" cy="1628285"/>
          </a:xfrm>
          <a:prstGeom prst="wedgeRoundRectCallout">
            <a:avLst>
              <a:gd name="adj1" fmla="val -45405"/>
              <a:gd name="adj2" fmla="val 78783"/>
              <a:gd name="adj3" fmla="val 16667"/>
            </a:avLst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90109" y="1889327"/>
            <a:ext cx="34082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Выберите картинки, в названии которых звук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[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]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находится 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середине слова.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 descr="https://static.wixstatic.com/media/ba14d2_8e0cdc8e4330407081072b199f0d53f0~mv2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9" t="8028" r="51535" b="73240"/>
          <a:stretch/>
        </p:blipFill>
        <p:spPr bwMode="auto">
          <a:xfrm>
            <a:off x="6767753" y="3517613"/>
            <a:ext cx="2067551" cy="15996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static.wixstatic.com/media/ba14d2_9a737531fa98493eb8c00a689b571310~mv2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9" t="51710" r="26461" b="29487"/>
          <a:stretch/>
        </p:blipFill>
        <p:spPr bwMode="auto">
          <a:xfrm>
            <a:off x="7897091" y="1889328"/>
            <a:ext cx="2646218" cy="1467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static.wixstatic.com/media/ba14d2_8e0cdc8e4330407081072b199f0d53f0~mv2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3" t="29577" r="26667" b="51831"/>
          <a:stretch/>
        </p:blipFill>
        <p:spPr bwMode="auto">
          <a:xfrm>
            <a:off x="4515524" y="4665998"/>
            <a:ext cx="2252229" cy="13556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static.wixstatic.com/media/ba14d2_8e0cdc8e4330407081072b199f0d53f0~mv2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50422" r="76932" b="29155"/>
          <a:stretch/>
        </p:blipFill>
        <p:spPr bwMode="auto">
          <a:xfrm>
            <a:off x="9220200" y="3699164"/>
            <a:ext cx="1724025" cy="2189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459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258</Words>
  <Application>Microsoft Office PowerPoint</Application>
  <PresentationFormat>Широкоэкранный</PresentationFormat>
  <Paragraphs>35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Нуреева Галия Гельмановна</dc:creator>
  <cp:lastModifiedBy>Нуреева Галия Гельмановна</cp:lastModifiedBy>
  <cp:revision>30</cp:revision>
  <dcterms:created xsi:type="dcterms:W3CDTF">2020-11-19T10:04:12Z</dcterms:created>
  <dcterms:modified xsi:type="dcterms:W3CDTF">2020-11-23T10:50:38Z</dcterms:modified>
</cp:coreProperties>
</file>